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60" r:id="rId3"/>
    <p:sldId id="261" r:id="rId4"/>
    <p:sldId id="262" r:id="rId5"/>
    <p:sldId id="264" r:id="rId6"/>
    <p:sldId id="257" r:id="rId7"/>
    <p:sldId id="258"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p:scale>
          <a:sx n="100" d="100"/>
          <a:sy n="100" d="100"/>
        </p:scale>
        <p:origin x="1000" y="7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JPG>
</file>

<file path=ppt/media/image4.png>
</file>

<file path=ppt/media/image5.png>
</file>

<file path=ppt/media/image6.jp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7" name="Date Placeholder 6"/>
          <p:cNvSpPr>
            <a:spLocks noGrp="1"/>
          </p:cNvSpPr>
          <p:nvPr>
            <p:ph type="dt" sz="half" idx="10"/>
          </p:nvPr>
        </p:nvSpPr>
        <p:spPr/>
        <p:txBody>
          <a:bodyPr/>
          <a:lstStyle/>
          <a:p>
            <a:fld id="{1160EA64-D806-43AC-9DF2-F8C432F32B4C}" type="datetimeFigureOut">
              <a:rPr lang="en-US" dirty="0"/>
              <a:t>10/19/21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10/19/21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583436" y="3143250"/>
            <a:ext cx="4270248" cy="259677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7" name="Date Placeholder 6"/>
          <p:cNvSpPr>
            <a:spLocks noGrp="1"/>
          </p:cNvSpPr>
          <p:nvPr>
            <p:ph type="dt" sz="half" idx="10"/>
          </p:nvPr>
        </p:nvSpPr>
        <p:spPr/>
        <p:txBody>
          <a:bodyPr/>
          <a:lstStyle/>
          <a:p>
            <a:fld id="{4F7D4976-E339-4826-83B7-FBD03F55ECF8}" type="datetimeFigureOut">
              <a:rPr lang="en-US" dirty="0"/>
              <a:t>10/19/21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10/19/21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10/19/21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9" name="Date Placeholder 8"/>
          <p:cNvSpPr>
            <a:spLocks noGrp="1"/>
          </p:cNvSpPr>
          <p:nvPr>
            <p:ph type="dt" sz="half" idx="10"/>
          </p:nvPr>
        </p:nvSpPr>
        <p:spPr/>
        <p:txBody>
          <a:bodyPr/>
          <a:lstStyle/>
          <a:p>
            <a:fld id="{D1BE4249-C0D0-4B06-8692-E8BB871AF643}" type="datetimeFigureOut">
              <a:rPr lang="en-US" dirty="0"/>
              <a:t>10/19/21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10/19/21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10/19/21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kumimoji="1"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baseline="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833815-4780-124D-AB71-316CE1BFC8BF}"/>
              </a:ext>
            </a:extLst>
          </p:cNvPr>
          <p:cNvSpPr>
            <a:spLocks noGrp="1"/>
          </p:cNvSpPr>
          <p:nvPr>
            <p:ph type="ctrTitle"/>
          </p:nvPr>
        </p:nvSpPr>
        <p:spPr/>
        <p:txBody>
          <a:bodyPr/>
          <a:lstStyle/>
          <a:p>
            <a:r>
              <a:rPr kumimoji="1" lang="ja-JP" altLang="en-US"/>
              <a:t>第三班、観察</a:t>
            </a:r>
            <a:r>
              <a:rPr lang="en-US" altLang="ja-JP" dirty="0"/>
              <a:t> in </a:t>
            </a:r>
            <a:r>
              <a:rPr kumimoji="1" lang="en-US" altLang="ja-JP" dirty="0" err="1"/>
              <a:t>Markis</a:t>
            </a:r>
            <a:endParaRPr kumimoji="1" lang="ja-JP" altLang="en-US"/>
          </a:p>
        </p:txBody>
      </p:sp>
      <p:sp>
        <p:nvSpPr>
          <p:cNvPr id="3" name="字幕 2">
            <a:extLst>
              <a:ext uri="{FF2B5EF4-FFF2-40B4-BE49-F238E27FC236}">
                <a16:creationId xmlns:a16="http://schemas.microsoft.com/office/drawing/2014/main" id="{57A5648B-48A2-B944-AE3F-A3D8C382783A}"/>
              </a:ext>
            </a:extLst>
          </p:cNvPr>
          <p:cNvSpPr>
            <a:spLocks noGrp="1"/>
          </p:cNvSpPr>
          <p:nvPr>
            <p:ph type="subTitle" idx="1"/>
          </p:nvPr>
        </p:nvSpPr>
        <p:spPr/>
        <p:txBody>
          <a:bodyPr/>
          <a:lstStyle/>
          <a:p>
            <a:r>
              <a:rPr lang="ja-JP" altLang="en-US"/>
              <a:t>第三班：佐藤凛、常定光希、孫暁涵、長谷川紫乃</a:t>
            </a:r>
            <a:endParaRPr lang="en-US" altLang="ja-JP" dirty="0"/>
          </a:p>
          <a:p>
            <a:r>
              <a:rPr kumimoji="1" lang="ja-JP" altLang="en-US"/>
              <a:t>リーダー：栗田裕貴</a:t>
            </a:r>
          </a:p>
        </p:txBody>
      </p:sp>
    </p:spTree>
    <p:extLst>
      <p:ext uri="{BB962C8B-B14F-4D97-AF65-F5344CB8AC3E}">
        <p14:creationId xmlns:p14="http://schemas.microsoft.com/office/powerpoint/2010/main" val="1522232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32" name="図 31" descr="窓のそばに置かれている部屋&#10;&#10;低い精度で自動的に生成された説明">
            <a:extLst>
              <a:ext uri="{FF2B5EF4-FFF2-40B4-BE49-F238E27FC236}">
                <a16:creationId xmlns:a16="http://schemas.microsoft.com/office/drawing/2014/main" id="{6305081E-DAB2-6D49-8376-A6A2C5055751}"/>
              </a:ext>
            </a:extLst>
          </p:cNvPr>
          <p:cNvPicPr>
            <a:picLocks noChangeAspect="1"/>
          </p:cNvPicPr>
          <p:nvPr/>
        </p:nvPicPr>
        <p:blipFill rotWithShape="1">
          <a:blip r:embed="rId2"/>
          <a:srcRect t="16059" r="-2" b="31904"/>
          <a:stretch/>
        </p:blipFill>
        <p:spPr>
          <a:xfrm>
            <a:off x="2" y="-1"/>
            <a:ext cx="4063593" cy="4572001"/>
          </a:xfrm>
          <a:prstGeom prst="rect">
            <a:avLst/>
          </a:prstGeom>
        </p:spPr>
      </p:pic>
      <p:pic>
        <p:nvPicPr>
          <p:cNvPr id="28" name="図 27" descr="テキスト&#10;&#10;自動的に生成された説明">
            <a:extLst>
              <a:ext uri="{FF2B5EF4-FFF2-40B4-BE49-F238E27FC236}">
                <a16:creationId xmlns:a16="http://schemas.microsoft.com/office/drawing/2014/main" id="{A56C7580-724D-CC48-BAE3-6C01ABC5E470}"/>
              </a:ext>
            </a:extLst>
          </p:cNvPr>
          <p:cNvPicPr>
            <a:picLocks noChangeAspect="1"/>
          </p:cNvPicPr>
          <p:nvPr/>
        </p:nvPicPr>
        <p:blipFill rotWithShape="1">
          <a:blip r:embed="rId3"/>
          <a:srcRect t="3392" r="-3" b="24599"/>
          <a:stretch/>
        </p:blipFill>
        <p:spPr>
          <a:xfrm>
            <a:off x="4064204" y="-1"/>
            <a:ext cx="4063593" cy="4572001"/>
          </a:xfrm>
          <a:prstGeom prst="rect">
            <a:avLst/>
          </a:prstGeom>
        </p:spPr>
      </p:pic>
      <p:pic>
        <p:nvPicPr>
          <p:cNvPr id="30" name="図 29" descr="屋内, 部屋, テーブル, 大きい が含まれている画像&#10;&#10;自動的に生成された説明">
            <a:extLst>
              <a:ext uri="{FF2B5EF4-FFF2-40B4-BE49-F238E27FC236}">
                <a16:creationId xmlns:a16="http://schemas.microsoft.com/office/drawing/2014/main" id="{F9F188D3-23FB-3147-9EAF-69F2BB36806B}"/>
              </a:ext>
            </a:extLst>
          </p:cNvPr>
          <p:cNvPicPr>
            <a:picLocks noChangeAspect="1"/>
          </p:cNvPicPr>
          <p:nvPr/>
        </p:nvPicPr>
        <p:blipFill rotWithShape="1">
          <a:blip r:embed="rId4"/>
          <a:srcRect l="25250" r="33644" b="2"/>
          <a:stretch/>
        </p:blipFill>
        <p:spPr>
          <a:xfrm>
            <a:off x="8128407" y="-1"/>
            <a:ext cx="4063593" cy="4572001"/>
          </a:xfrm>
          <a:prstGeom prst="rect">
            <a:avLst/>
          </a:prstGeom>
        </p:spPr>
      </p:pic>
      <p:sp>
        <p:nvSpPr>
          <p:cNvPr id="2" name="タイトル 1">
            <a:extLst>
              <a:ext uri="{FF2B5EF4-FFF2-40B4-BE49-F238E27FC236}">
                <a16:creationId xmlns:a16="http://schemas.microsoft.com/office/drawing/2014/main" id="{AE85A312-C2D1-FE48-8F19-47B130D8AFBD}"/>
              </a:ext>
            </a:extLst>
          </p:cNvPr>
          <p:cNvSpPr>
            <a:spLocks noGrp="1"/>
          </p:cNvSpPr>
          <p:nvPr>
            <p:ph type="title"/>
          </p:nvPr>
        </p:nvSpPr>
        <p:spPr>
          <a:xfrm>
            <a:off x="1600200" y="4653655"/>
            <a:ext cx="8991600" cy="1645759"/>
          </a:xfrm>
        </p:spPr>
        <p:txBody>
          <a:bodyPr vert="horz" lIns="274320" tIns="182880" rIns="274320" bIns="182880" rtlCol="0" anchor="ctr" anchorCtr="1">
            <a:normAutofit/>
          </a:bodyPr>
          <a:lstStyle/>
          <a:p>
            <a:r>
              <a:rPr kumimoji="1" lang="ja-JP" altLang="en-US" sz="3800"/>
              <a:t>どんな場所でみんな休んでたか</a:t>
            </a:r>
          </a:p>
        </p:txBody>
      </p:sp>
    </p:spTree>
    <p:extLst>
      <p:ext uri="{BB962C8B-B14F-4D97-AF65-F5344CB8AC3E}">
        <p14:creationId xmlns:p14="http://schemas.microsoft.com/office/powerpoint/2010/main" val="2846414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A755906-3A1B-434D-9E68-9EFCEBBC2F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コンテンツ プレースホルダー 8" descr="グラフィカル ユーザー インターフェイス, アプリケーション, テーブル&#10;&#10;自動的に生成された説明">
            <a:extLst>
              <a:ext uri="{FF2B5EF4-FFF2-40B4-BE49-F238E27FC236}">
                <a16:creationId xmlns:a16="http://schemas.microsoft.com/office/drawing/2014/main" id="{2E394E97-4901-7941-9167-9B5D3C1D1F00}"/>
              </a:ext>
            </a:extLst>
          </p:cNvPr>
          <p:cNvPicPr>
            <a:picLocks noGrp="1" noChangeAspect="1"/>
          </p:cNvPicPr>
          <p:nvPr>
            <p:ph idx="1"/>
          </p:nvPr>
        </p:nvPicPr>
        <p:blipFill rotWithShape="1">
          <a:blip r:embed="rId2"/>
          <a:srcRect l="2351" r="4" b="4"/>
          <a:stretch/>
        </p:blipFill>
        <p:spPr>
          <a:xfrm>
            <a:off x="1910364" y="1271016"/>
            <a:ext cx="8371272" cy="4315968"/>
          </a:xfrm>
          <a:prstGeom prst="rect">
            <a:avLst/>
          </a:prstGeom>
        </p:spPr>
      </p:pic>
      <p:sp>
        <p:nvSpPr>
          <p:cNvPr id="16" name="Oval 15">
            <a:extLst>
              <a:ext uri="{FF2B5EF4-FFF2-40B4-BE49-F238E27FC236}">
                <a16:creationId xmlns:a16="http://schemas.microsoft.com/office/drawing/2014/main" id="{055A0380-F687-418F-A09C-C21C297337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84BFD0A3-79A1-F044-97F6-AFA7B7F4FF28}"/>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ja-JP" altLang="en-US" sz="1600" kern="1200" cap="all" spc="200" baseline="0">
                <a:solidFill>
                  <a:srgbClr val="FFFFFF"/>
                </a:solidFill>
                <a:latin typeface="+mj-lt"/>
                <a:ea typeface="+mj-ea"/>
                <a:cs typeface="+mj-cs"/>
              </a:rPr>
              <a:t>集計結果</a:t>
            </a:r>
            <a:endParaRPr kumimoji="1" lang="en-US" altLang="ja-JP" sz="1600" kern="1200" cap="all" spc="200" baseline="0" dirty="0">
              <a:solidFill>
                <a:srgbClr val="FFFFFF"/>
              </a:solidFill>
              <a:latin typeface="+mj-lt"/>
              <a:ea typeface="+mj-ea"/>
              <a:cs typeface="+mj-cs"/>
            </a:endParaRPr>
          </a:p>
        </p:txBody>
      </p:sp>
    </p:spTree>
    <p:extLst>
      <p:ext uri="{BB962C8B-B14F-4D97-AF65-F5344CB8AC3E}">
        <p14:creationId xmlns:p14="http://schemas.microsoft.com/office/powerpoint/2010/main" val="312720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8" name="Rectangle 11">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コンテンツ プレースホルダー 6" descr="テーブル&#10;&#10;自動的に生成された説明">
            <a:extLst>
              <a:ext uri="{FF2B5EF4-FFF2-40B4-BE49-F238E27FC236}">
                <a16:creationId xmlns:a16="http://schemas.microsoft.com/office/drawing/2014/main" id="{99537EB9-A7C7-704D-ACBD-71D8079700E9}"/>
              </a:ext>
            </a:extLst>
          </p:cNvPr>
          <p:cNvPicPr>
            <a:picLocks noGrp="1" noChangeAspect="1"/>
          </p:cNvPicPr>
          <p:nvPr>
            <p:ph idx="1"/>
          </p:nvPr>
        </p:nvPicPr>
        <p:blipFill>
          <a:blip r:embed="rId2"/>
          <a:stretch>
            <a:fillRect/>
          </a:stretch>
        </p:blipFill>
        <p:spPr>
          <a:xfrm>
            <a:off x="2878478" y="1271016"/>
            <a:ext cx="6890888" cy="4315968"/>
          </a:xfrm>
          <a:prstGeom prst="rect">
            <a:avLst/>
          </a:prstGeom>
        </p:spPr>
      </p:pic>
      <p:sp>
        <p:nvSpPr>
          <p:cNvPr id="19" name="Oval 13">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84BFD0A3-79A1-F044-97F6-AFA7B7F4FF28}"/>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ja-JP" altLang="en-US" sz="1600">
                <a:solidFill>
                  <a:srgbClr val="FFFFFF"/>
                </a:solidFill>
              </a:rPr>
              <a:t>集計結果</a:t>
            </a:r>
            <a:endParaRPr kumimoji="1" lang="en-US" altLang="ja-JP" sz="1600" dirty="0">
              <a:solidFill>
                <a:srgbClr val="FFFFFF"/>
              </a:solidFill>
            </a:endParaRPr>
          </a:p>
        </p:txBody>
      </p:sp>
    </p:spTree>
    <p:extLst>
      <p:ext uri="{BB962C8B-B14F-4D97-AF65-F5344CB8AC3E}">
        <p14:creationId xmlns:p14="http://schemas.microsoft.com/office/powerpoint/2010/main" val="2819890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コンテンツ プレースホルダー 4" descr="グラフ, 棒グラフ&#10;&#10;自動的に生成された説明">
            <a:extLst>
              <a:ext uri="{FF2B5EF4-FFF2-40B4-BE49-F238E27FC236}">
                <a16:creationId xmlns:a16="http://schemas.microsoft.com/office/drawing/2014/main" id="{5A39A039-F7A2-0742-A0A4-2226D0F08BB6}"/>
              </a:ext>
            </a:extLst>
          </p:cNvPr>
          <p:cNvPicPr>
            <a:picLocks noGrp="1" noChangeAspect="1"/>
          </p:cNvPicPr>
          <p:nvPr>
            <p:ph idx="1"/>
          </p:nvPr>
        </p:nvPicPr>
        <p:blipFill>
          <a:blip r:embed="rId2"/>
          <a:stretch>
            <a:fillRect/>
          </a:stretch>
        </p:blipFill>
        <p:spPr>
          <a:xfrm>
            <a:off x="3103051" y="1271016"/>
            <a:ext cx="6441743"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C8B1C30-F6A3-2A4C-ABE8-F72402C1E53B}"/>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kumimoji="1" lang="ja-JP" altLang="en-US" sz="1200">
                <a:solidFill>
                  <a:srgbClr val="FFFFFF"/>
                </a:solidFill>
              </a:rPr>
              <a:t>棒グラフ化</a:t>
            </a:r>
            <a:endParaRPr kumimoji="1" lang="en-US" altLang="ja-JP" sz="1200" dirty="0">
              <a:solidFill>
                <a:srgbClr val="FFFFFF"/>
              </a:solidFill>
            </a:endParaRPr>
          </a:p>
        </p:txBody>
      </p:sp>
    </p:spTree>
    <p:extLst>
      <p:ext uri="{BB962C8B-B14F-4D97-AF65-F5344CB8AC3E}">
        <p14:creationId xmlns:p14="http://schemas.microsoft.com/office/powerpoint/2010/main" val="1562392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9F520F-EA42-4F4E-9540-BA19E9914719}"/>
              </a:ext>
            </a:extLst>
          </p:cNvPr>
          <p:cNvSpPr>
            <a:spLocks noGrp="1"/>
          </p:cNvSpPr>
          <p:nvPr>
            <p:ph type="title"/>
          </p:nvPr>
        </p:nvSpPr>
        <p:spPr/>
        <p:txBody>
          <a:bodyPr/>
          <a:lstStyle/>
          <a:p>
            <a:r>
              <a:rPr kumimoji="1" lang="ja-JP" altLang="en-US"/>
              <a:t>気づいたこと</a:t>
            </a:r>
          </a:p>
        </p:txBody>
      </p:sp>
      <p:sp>
        <p:nvSpPr>
          <p:cNvPr id="3" name="コンテンツ プレースホルダー 2">
            <a:extLst>
              <a:ext uri="{FF2B5EF4-FFF2-40B4-BE49-F238E27FC236}">
                <a16:creationId xmlns:a16="http://schemas.microsoft.com/office/drawing/2014/main" id="{EDD749E6-72D4-AC44-A83C-D107B40224FD}"/>
              </a:ext>
            </a:extLst>
          </p:cNvPr>
          <p:cNvSpPr>
            <a:spLocks noGrp="1"/>
          </p:cNvSpPr>
          <p:nvPr>
            <p:ph idx="1"/>
          </p:nvPr>
        </p:nvSpPr>
        <p:spPr/>
        <p:txBody>
          <a:bodyPr/>
          <a:lstStyle/>
          <a:p>
            <a:r>
              <a:rPr lang="ja-JP" altLang="en-US"/>
              <a:t>若者がスマホを使用しながら座っていることが多く、</a:t>
            </a:r>
            <a:r>
              <a:rPr lang="en-US" altLang="ja-JP" dirty="0"/>
              <a:t>5,60</a:t>
            </a:r>
            <a:r>
              <a:rPr lang="ja-JP" altLang="en-US"/>
              <a:t>代の男性の半数は日頃の疲れなのか寝ている人が多くみられた。</a:t>
            </a:r>
            <a:endParaRPr kumimoji="1" lang="en-US" altLang="ja-JP" dirty="0"/>
          </a:p>
          <a:p>
            <a:endParaRPr lang="en-US" altLang="ja-JP" dirty="0"/>
          </a:p>
          <a:p>
            <a:r>
              <a:rPr kumimoji="1" lang="ja-JP" altLang="en-US"/>
              <a:t>場所によってベンチでの休み方がそれぞれ違い、一つのスペースでは皆同じようにくつろいでいることがわかった。</a:t>
            </a:r>
            <a:endParaRPr kumimoji="1" lang="en-US" altLang="ja-JP" dirty="0"/>
          </a:p>
          <a:p>
            <a:endParaRPr lang="en-US" altLang="ja-JP" dirty="0"/>
          </a:p>
          <a:p>
            <a:r>
              <a:rPr kumimoji="1" lang="ja-JP" altLang="en-US"/>
              <a:t>ベンチで休んでいる人たちの大半は足を組みながらスマホ等を見て休んでいる人が多くみられた。</a:t>
            </a:r>
            <a:endParaRPr kumimoji="1" lang="en-US" altLang="ja-JP" dirty="0"/>
          </a:p>
        </p:txBody>
      </p:sp>
    </p:spTree>
    <p:extLst>
      <p:ext uri="{BB962C8B-B14F-4D97-AF65-F5344CB8AC3E}">
        <p14:creationId xmlns:p14="http://schemas.microsoft.com/office/powerpoint/2010/main" val="3974675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FC1608-0F4B-6541-B074-D1AE411A6F8F}"/>
              </a:ext>
            </a:extLst>
          </p:cNvPr>
          <p:cNvSpPr>
            <a:spLocks noGrp="1"/>
          </p:cNvSpPr>
          <p:nvPr>
            <p:ph type="title"/>
          </p:nvPr>
        </p:nvSpPr>
        <p:spPr/>
        <p:txBody>
          <a:bodyPr/>
          <a:lstStyle/>
          <a:p>
            <a:r>
              <a:rPr kumimoji="1" lang="ja-JP" altLang="en-US"/>
              <a:t>足を組む心理</a:t>
            </a:r>
          </a:p>
        </p:txBody>
      </p:sp>
      <p:sp>
        <p:nvSpPr>
          <p:cNvPr id="3" name="コンテンツ プレースホルダー 2">
            <a:extLst>
              <a:ext uri="{FF2B5EF4-FFF2-40B4-BE49-F238E27FC236}">
                <a16:creationId xmlns:a16="http://schemas.microsoft.com/office/drawing/2014/main" id="{62D518C2-707F-C247-B2D0-C3F743CC5434}"/>
              </a:ext>
            </a:extLst>
          </p:cNvPr>
          <p:cNvSpPr>
            <a:spLocks noGrp="1"/>
          </p:cNvSpPr>
          <p:nvPr>
            <p:ph idx="1"/>
          </p:nvPr>
        </p:nvSpPr>
        <p:spPr>
          <a:xfrm>
            <a:off x="2231136" y="2638044"/>
            <a:ext cx="7729728" cy="3457956"/>
          </a:xfrm>
        </p:spPr>
        <p:txBody>
          <a:bodyPr>
            <a:normAutofit fontScale="92500" lnSpcReduction="20000"/>
          </a:bodyPr>
          <a:lstStyle/>
          <a:p>
            <a:r>
              <a:rPr lang="ja-JP" altLang="en-US"/>
              <a:t>「マイナビウーマン」から引用した情報では、足を組む人の心理として</a:t>
            </a:r>
            <a:endParaRPr lang="en-US" altLang="ja-JP" dirty="0"/>
          </a:p>
          <a:p>
            <a:r>
              <a:rPr kumimoji="1" lang="en-US" altLang="ja-JP" dirty="0"/>
              <a:t>(1)</a:t>
            </a:r>
            <a:r>
              <a:rPr lang="ja-JP" altLang="en-US"/>
              <a:t>リラックスしている</a:t>
            </a:r>
            <a:endParaRPr lang="en-US" altLang="ja-JP" dirty="0"/>
          </a:p>
          <a:p>
            <a:r>
              <a:rPr kumimoji="1" lang="en-US" altLang="ja-JP" dirty="0"/>
              <a:t>(2)</a:t>
            </a:r>
            <a:r>
              <a:rPr kumimoji="1" lang="ja-JP" altLang="en-US"/>
              <a:t>頭を回転させている</a:t>
            </a:r>
            <a:endParaRPr kumimoji="1" lang="en-US" altLang="ja-JP" dirty="0"/>
          </a:p>
          <a:p>
            <a:r>
              <a:rPr kumimoji="1" lang="en-US" altLang="ja-JP" dirty="0"/>
              <a:t>(3)</a:t>
            </a:r>
            <a:r>
              <a:rPr kumimoji="1" lang="ja-JP" altLang="en-US"/>
              <a:t>自分の魅力をアピールする</a:t>
            </a:r>
            <a:endParaRPr kumimoji="1" lang="en-US" altLang="ja-JP" dirty="0"/>
          </a:p>
          <a:p>
            <a:r>
              <a:rPr lang="en-US" altLang="ja-JP" dirty="0"/>
              <a:t>(4)</a:t>
            </a:r>
            <a:r>
              <a:rPr lang="ja-JP" altLang="en-US"/>
              <a:t>相手の意思を拒む</a:t>
            </a:r>
            <a:endParaRPr lang="en-US" altLang="ja-JP" dirty="0"/>
          </a:p>
          <a:p>
            <a:pPr marL="0" indent="0">
              <a:buNone/>
            </a:pPr>
            <a:r>
              <a:rPr lang="ja-JP" altLang="en-US"/>
              <a:t>があったが、今回は</a:t>
            </a:r>
            <a:r>
              <a:rPr lang="en-US" altLang="ja-JP" dirty="0"/>
              <a:t>(1)</a:t>
            </a:r>
            <a:r>
              <a:rPr lang="ja-JP" altLang="en-US"/>
              <a:t>に該当するのではないかと考えた。</a:t>
            </a:r>
            <a:endParaRPr lang="en-US" altLang="ja-JP" dirty="0"/>
          </a:p>
          <a:p>
            <a:pPr marL="0" indent="0">
              <a:buNone/>
            </a:pPr>
            <a:r>
              <a:rPr lang="ja-JP" altLang="en-US"/>
              <a:t>（社会人の人たちや寝ながら足を組んでいる人が多くみられたため）</a:t>
            </a:r>
            <a:endParaRPr lang="en-US" altLang="ja-JP" dirty="0"/>
          </a:p>
          <a:p>
            <a:pPr marL="0" indent="0">
              <a:buNone/>
            </a:pPr>
            <a:endParaRPr lang="en-US" altLang="ja-JP" dirty="0"/>
          </a:p>
          <a:p>
            <a:pPr marL="0" indent="0">
              <a:buNone/>
            </a:pPr>
            <a:r>
              <a:rPr lang="en-US" altLang="ja-JP" dirty="0"/>
              <a:t>【</a:t>
            </a:r>
            <a:r>
              <a:rPr lang="ja-JP" altLang="en-US"/>
              <a:t>マイナビウーマン　</a:t>
            </a:r>
            <a:r>
              <a:rPr lang="ja-JP" altLang="en-US" sz="1400"/>
              <a:t>足を組む心理とは？　足の組み方に見る男女のちがい＆相手の本音</a:t>
            </a:r>
            <a:r>
              <a:rPr lang="en-US" altLang="ja-JP" dirty="0"/>
              <a:t>】</a:t>
            </a:r>
          </a:p>
          <a:p>
            <a:pPr marL="0" indent="0">
              <a:buNone/>
            </a:pPr>
            <a:r>
              <a:rPr lang="en-US" altLang="ja-JP" dirty="0"/>
              <a:t>URL</a:t>
            </a:r>
            <a:r>
              <a:rPr lang="ja-JP" altLang="en-US"/>
              <a:t>：（</a:t>
            </a:r>
            <a:r>
              <a:rPr lang="en-US" altLang="ja-JP" dirty="0"/>
              <a:t>https://</a:t>
            </a:r>
            <a:r>
              <a:rPr lang="en-US" altLang="ja-JP" dirty="0" err="1"/>
              <a:t>woman.mynavi.jp</a:t>
            </a:r>
            <a:r>
              <a:rPr lang="en-US" altLang="ja-JP" dirty="0"/>
              <a:t>/article/190618-6/</a:t>
            </a:r>
            <a:r>
              <a:rPr lang="ja-JP" altLang="en-US"/>
              <a:t>）</a:t>
            </a:r>
            <a:endParaRPr lang="en-US" altLang="ja-JP" dirty="0"/>
          </a:p>
        </p:txBody>
      </p:sp>
      <p:sp>
        <p:nvSpPr>
          <p:cNvPr id="4" name="ドーナツ 3">
            <a:extLst>
              <a:ext uri="{FF2B5EF4-FFF2-40B4-BE49-F238E27FC236}">
                <a16:creationId xmlns:a16="http://schemas.microsoft.com/office/drawing/2014/main" id="{CFD9DCF5-0C3E-D543-BCB4-A996423AF882}"/>
              </a:ext>
            </a:extLst>
          </p:cNvPr>
          <p:cNvSpPr/>
          <p:nvPr/>
        </p:nvSpPr>
        <p:spPr>
          <a:xfrm>
            <a:off x="2231135" y="2722179"/>
            <a:ext cx="2918933" cy="819807"/>
          </a:xfrm>
          <a:prstGeom prst="donu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006245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コンテンツ プレースホルダー 4" descr="屋内, 窓, キッチン, 建物 が含まれている画像&#10;&#10;自動的に生成された説明">
            <a:extLst>
              <a:ext uri="{FF2B5EF4-FFF2-40B4-BE49-F238E27FC236}">
                <a16:creationId xmlns:a16="http://schemas.microsoft.com/office/drawing/2014/main" id="{07C08348-990B-8E4F-8F1B-32F898110BAD}"/>
              </a:ext>
            </a:extLst>
          </p:cNvPr>
          <p:cNvPicPr>
            <a:picLocks noGrp="1" noChangeAspect="1"/>
          </p:cNvPicPr>
          <p:nvPr>
            <p:ph idx="1"/>
          </p:nvPr>
        </p:nvPicPr>
        <p:blipFill rotWithShape="1">
          <a:blip r:embed="rId2"/>
          <a:srcRect l="17082" r="26246"/>
          <a:stretch/>
        </p:blipFill>
        <p:spPr>
          <a:xfrm rot="5400000">
            <a:off x="2664314" y="-2669686"/>
            <a:ext cx="6863372" cy="12192000"/>
          </a:xfrm>
          <a:prstGeom prst="rect">
            <a:avLst/>
          </a:prstGeom>
        </p:spPr>
      </p:pic>
    </p:spTree>
    <p:extLst>
      <p:ext uri="{BB962C8B-B14F-4D97-AF65-F5344CB8AC3E}">
        <p14:creationId xmlns:p14="http://schemas.microsoft.com/office/powerpoint/2010/main" val="2613169716"/>
      </p:ext>
    </p:extLst>
  </p:cSld>
  <p:clrMapOvr>
    <a:masterClrMapping/>
  </p:clrMapOvr>
</p:sld>
</file>

<file path=ppt/theme/theme1.xml><?xml version="1.0" encoding="utf-8"?>
<a:theme xmlns:a="http://schemas.openxmlformats.org/drawingml/2006/main" name="パーセル">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パーセル</Template>
  <TotalTime>378</TotalTime>
  <Words>245</Words>
  <Application>Microsoft Macintosh PowerPoint</Application>
  <PresentationFormat>ワイド画面</PresentationFormat>
  <Paragraphs>24</Paragraphs>
  <Slides>8</Slides>
  <Notes>0</Notes>
  <HiddenSlides>0</HiddenSlides>
  <MMClips>0</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8</vt:i4>
      </vt:variant>
    </vt:vector>
  </HeadingPairs>
  <TitlesOfParts>
    <vt:vector size="11" baseType="lpstr">
      <vt:lpstr>Arial</vt:lpstr>
      <vt:lpstr>Gill Sans MT</vt:lpstr>
      <vt:lpstr>パーセル</vt:lpstr>
      <vt:lpstr>第三班、観察 in Markis</vt:lpstr>
      <vt:lpstr>どんな場所でみんな休んでたか</vt:lpstr>
      <vt:lpstr>集計結果</vt:lpstr>
      <vt:lpstr>集計結果</vt:lpstr>
      <vt:lpstr>棒グラフ化</vt:lpstr>
      <vt:lpstr>気づいたこと</vt:lpstr>
      <vt:lpstr>足を組む心理</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観察 in Markis</dc:title>
  <dc:creator>202101914</dc:creator>
  <cp:lastModifiedBy>202101914</cp:lastModifiedBy>
  <cp:revision>3</cp:revision>
  <dcterms:created xsi:type="dcterms:W3CDTF">2021-10-19T06:43:24Z</dcterms:created>
  <dcterms:modified xsi:type="dcterms:W3CDTF">2021-10-19T13:01:57Z</dcterms:modified>
</cp:coreProperties>
</file>

<file path=docProps/thumbnail.jpeg>
</file>